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5.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6.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7.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 id="2147483722" r:id="rId5"/>
    <p:sldMasterId id="2147483732" r:id="rId6"/>
    <p:sldMasterId id="2147483712" r:id="rId7"/>
    <p:sldMasterId id="2147483702" r:id="rId8"/>
    <p:sldMasterId id="2147483672" r:id="rId9"/>
    <p:sldMasterId id="2147483682" r:id="rId10"/>
    <p:sldMasterId id="2147483692" r:id="rId11"/>
  </p:sldMasterIdLst>
  <p:notesMasterIdLst>
    <p:notesMasterId r:id="rId20"/>
  </p:notesMasterIdLst>
  <p:sldIdLst>
    <p:sldId id="256" r:id="rId12"/>
    <p:sldId id="332" r:id="rId13"/>
    <p:sldId id="331" r:id="rId14"/>
    <p:sldId id="438" r:id="rId15"/>
    <p:sldId id="437" r:id="rId16"/>
    <p:sldId id="439" r:id="rId17"/>
    <p:sldId id="440" r:id="rId18"/>
    <p:sldId id="354" r:id="rId19"/>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1259" autoAdjust="0"/>
  </p:normalViewPr>
  <p:slideViewPr>
    <p:cSldViewPr snapToGrid="0">
      <p:cViewPr varScale="1">
        <p:scale>
          <a:sx n="111" d="100"/>
          <a:sy n="111" d="100"/>
        </p:scale>
        <p:origin x="1512" y="10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slide" Target="slides/slide7.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theme" Target="theme/theme1.xml"/><Relationship Id="rId10" Type="http://schemas.openxmlformats.org/officeDocument/2006/relationships/slideMaster" Target="slideMasters/slideMaster7.xml"/><Relationship Id="rId19" Type="http://schemas.openxmlformats.org/officeDocument/2006/relationships/slide" Target="slides/slide8.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B8BCDFA-C25B-46FF-AC21-63F3156E7FD3}" type="datetimeFigureOut">
              <a:rPr lang="en-US" smtClean="0"/>
              <a:t>1/23/2024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8BA8298-6840-4ACC-A6A7-917E1C362E32}" type="slidenum">
              <a:rPr lang="en-US" smtClean="0"/>
              <a:t>‹#›</a:t>
            </a:fld>
            <a:endParaRPr lang="en-US"/>
          </a:p>
        </p:txBody>
      </p:sp>
    </p:spTree>
    <p:extLst>
      <p:ext uri="{BB962C8B-B14F-4D97-AF65-F5344CB8AC3E}">
        <p14:creationId xmlns:p14="http://schemas.microsoft.com/office/powerpoint/2010/main" val="184322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MR</a:t>
            </a:r>
          </a:p>
        </p:txBody>
      </p:sp>
      <p:sp>
        <p:nvSpPr>
          <p:cNvPr id="4" name="Slide Number Placeholder 3"/>
          <p:cNvSpPr>
            <a:spLocks noGrp="1"/>
          </p:cNvSpPr>
          <p:nvPr>
            <p:ph type="sldNum" sz="quarter" idx="5"/>
          </p:nvPr>
        </p:nvSpPr>
        <p:spPr/>
        <p:txBody>
          <a:bodyPr/>
          <a:lstStyle/>
          <a:p>
            <a:fld id="{38BA8298-6840-4ACC-A6A7-917E1C362E32}" type="slidenum">
              <a:rPr lang="en-US" smtClean="0"/>
              <a:t>2</a:t>
            </a:fld>
            <a:endParaRPr lang="en-US"/>
          </a:p>
        </p:txBody>
      </p:sp>
    </p:spTree>
    <p:extLst>
      <p:ext uri="{BB962C8B-B14F-4D97-AF65-F5344CB8AC3E}">
        <p14:creationId xmlns:p14="http://schemas.microsoft.com/office/powerpoint/2010/main" val="1578110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DM</a:t>
            </a:r>
          </a:p>
        </p:txBody>
      </p:sp>
      <p:sp>
        <p:nvSpPr>
          <p:cNvPr id="4" name="Slide Number Placeholder 3"/>
          <p:cNvSpPr>
            <a:spLocks noGrp="1"/>
          </p:cNvSpPr>
          <p:nvPr>
            <p:ph type="sldNum" sz="quarter" idx="5"/>
          </p:nvPr>
        </p:nvSpPr>
        <p:spPr/>
        <p:txBody>
          <a:bodyPr/>
          <a:lstStyle/>
          <a:p>
            <a:fld id="{38BA8298-6840-4ACC-A6A7-917E1C362E32}" type="slidenum">
              <a:rPr lang="en-US" smtClean="0"/>
              <a:t>3</a:t>
            </a:fld>
            <a:endParaRPr lang="en-US"/>
          </a:p>
        </p:txBody>
      </p:sp>
    </p:spTree>
    <p:extLst>
      <p:ext uri="{BB962C8B-B14F-4D97-AF65-F5344CB8AC3E}">
        <p14:creationId xmlns:p14="http://schemas.microsoft.com/office/powerpoint/2010/main" val="369642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questions regarding Criterion 1 Mission?</a:t>
            </a:r>
            <a:br>
              <a:rPr lang="en-US" dirty="0"/>
            </a:br>
            <a:r>
              <a:rPr lang="en-US" dirty="0"/>
              <a:t>Aha slides – Spin the Wheel Game </a:t>
            </a:r>
          </a:p>
        </p:txBody>
      </p:sp>
      <p:sp>
        <p:nvSpPr>
          <p:cNvPr id="4" name="Slide Number Placeholder 3"/>
          <p:cNvSpPr>
            <a:spLocks noGrp="1"/>
          </p:cNvSpPr>
          <p:nvPr>
            <p:ph type="sldNum" sz="quarter" idx="5"/>
          </p:nvPr>
        </p:nvSpPr>
        <p:spPr/>
        <p:txBody>
          <a:bodyPr/>
          <a:lstStyle/>
          <a:p>
            <a:fld id="{38BA8298-6840-4ACC-A6A7-917E1C362E32}" type="slidenum">
              <a:rPr lang="en-US" smtClean="0"/>
              <a:t>8</a:t>
            </a:fld>
            <a:endParaRPr lang="en-US"/>
          </a:p>
        </p:txBody>
      </p:sp>
    </p:spTree>
    <p:extLst>
      <p:ext uri="{BB962C8B-B14F-4D97-AF65-F5344CB8AC3E}">
        <p14:creationId xmlns:p14="http://schemas.microsoft.com/office/powerpoint/2010/main" val="20079038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penin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55AEDFF-4B68-4B51-91FA-47274B8D7973}"/>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3171462" y="451412"/>
            <a:ext cx="5286737" cy="3819645"/>
          </a:xfrm>
          <a:prstGeom prst="rect">
            <a:avLst/>
          </a:prstGeom>
        </p:spPr>
        <p:txBody>
          <a:bodyPr anchor="ctr" anchorCtr="0">
            <a:normAutofit/>
          </a:bodyPr>
          <a:lstStyle>
            <a:lvl1pPr algn="ctr">
              <a:defRPr sz="6000"/>
            </a:lvl1pPr>
          </a:lstStyle>
          <a:p>
            <a:r>
              <a:rPr lang="en-US" dirty="0"/>
              <a:t>Click to edit Master title style</a:t>
            </a:r>
          </a:p>
        </p:txBody>
      </p:sp>
      <p:sp>
        <p:nvSpPr>
          <p:cNvPr id="3" name="Subtitle 2"/>
          <p:cNvSpPr>
            <a:spLocks noGrp="1"/>
          </p:cNvSpPr>
          <p:nvPr>
            <p:ph type="subTitle" idx="1"/>
          </p:nvPr>
        </p:nvSpPr>
        <p:spPr>
          <a:xfrm>
            <a:off x="695929" y="4356100"/>
            <a:ext cx="7752142" cy="1655762"/>
          </a:xfrm>
          <a:prstGeom prst="rect">
            <a:avLst/>
          </a:prstGeom>
        </p:spPr>
        <p:txBody>
          <a:bodyPr>
            <a:norm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a:extLst>
              <a:ext uri="{FF2B5EF4-FFF2-40B4-BE49-F238E27FC236}">
                <a16:creationId xmlns:a16="http://schemas.microsoft.com/office/drawing/2014/main" id="{674E024B-927A-418A-AB20-A1BB3BB1CCE1}"/>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2964" r="1"/>
          <a:stretch/>
        </p:blipFill>
        <p:spPr>
          <a:xfrm>
            <a:off x="370390" y="613462"/>
            <a:ext cx="2801072" cy="3519055"/>
          </a:xfrm>
          <a:prstGeom prst="rect">
            <a:avLst/>
          </a:prstGeom>
        </p:spPr>
      </p:pic>
    </p:spTree>
    <p:extLst>
      <p:ext uri="{BB962C8B-B14F-4D97-AF65-F5344CB8AC3E}">
        <p14:creationId xmlns:p14="http://schemas.microsoft.com/office/powerpoint/2010/main" val="2895557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75929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02933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376162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5937943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482411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620743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1147644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7863671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40293454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213950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Closin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CB9F2E-44E2-4CFF-9ABA-964FF920EC37}"/>
              </a:ext>
            </a:extLst>
          </p:cNvPr>
          <p:cNvPicPr>
            <a:picLocks noChangeAspect="1"/>
          </p:cNvPicPr>
          <p:nvPr userDrawn="1"/>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5143613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964191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9780674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2534149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5674608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0992358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2578047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43119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341639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41189522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308670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9823371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3012450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4680721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1448216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7834624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466262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831957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1223923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65156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3882013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993009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293007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2909320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5154601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1757626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5254543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94837122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00709050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94514911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2356054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83506893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682635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2136368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8848147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52971362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99834935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7606665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6438552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87587332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8639351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82807047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50913411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694994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1926428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4056636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2266356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52257823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70178287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53802159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228632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431824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034777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898879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theme" Target="../theme/theme3.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image" Target="../media/image6.png"/><Relationship Id="rId5" Type="http://schemas.openxmlformats.org/officeDocument/2006/relationships/slideLayout" Target="../slideLayouts/slideLayout25.xml"/><Relationship Id="rId10" Type="http://schemas.openxmlformats.org/officeDocument/2006/relationships/theme" Target="../theme/theme4.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image" Target="../media/image7.png"/><Relationship Id="rId5" Type="http://schemas.openxmlformats.org/officeDocument/2006/relationships/slideLayout" Target="../slideLayouts/slideLayout34.xml"/><Relationship Id="rId10" Type="http://schemas.openxmlformats.org/officeDocument/2006/relationships/theme" Target="../theme/theme5.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image" Target="../media/image8.png"/><Relationship Id="rId5" Type="http://schemas.openxmlformats.org/officeDocument/2006/relationships/slideLayout" Target="../slideLayouts/slideLayout43.xml"/><Relationship Id="rId10" Type="http://schemas.openxmlformats.org/officeDocument/2006/relationships/theme" Target="../theme/theme6.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image" Target="../media/image9.png"/><Relationship Id="rId5" Type="http://schemas.openxmlformats.org/officeDocument/2006/relationships/slideLayout" Target="../slideLayouts/slideLayout52.xml"/><Relationship Id="rId10" Type="http://schemas.openxmlformats.org/officeDocument/2006/relationships/theme" Target="../theme/theme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image" Target="../media/image10.png"/><Relationship Id="rId5" Type="http://schemas.openxmlformats.org/officeDocument/2006/relationships/slideLayout" Target="../slideLayouts/slideLayout61.xml"/><Relationship Id="rId10" Type="http://schemas.openxmlformats.org/officeDocument/2006/relationships/theme" Target="../theme/theme8.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0205238"/>
      </p:ext>
    </p:extLst>
  </p:cSld>
  <p:clrMap bg1="lt1" tx1="dk1" bg2="lt2" tx2="dk2" accent1="accent1" accent2="accent2" accent3="accent3" accent4="accent4" accent5="accent5" accent6="accent6" hlink="hlink" folHlink="folHlink"/>
  <p:sldLayoutIdLst>
    <p:sldLayoutId id="2147483750" r:id="rId1"/>
    <p:sldLayoutId id="214748374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1/23/2024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3656961717"/>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1/23/2024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100432304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1/23/2024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660029725"/>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1/23/2024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953122071"/>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1/23/2024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3526751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1/23/2024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2868209612"/>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1/23/2024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3394262220"/>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79288-161D-46A1-A147-59690ED95FEB}"/>
              </a:ext>
            </a:extLst>
          </p:cNvPr>
          <p:cNvSpPr>
            <a:spLocks noGrp="1"/>
          </p:cNvSpPr>
          <p:nvPr>
            <p:ph type="ctrTitle"/>
          </p:nvPr>
        </p:nvSpPr>
        <p:spPr/>
        <p:txBody>
          <a:bodyPr>
            <a:normAutofit/>
          </a:bodyPr>
          <a:lstStyle/>
          <a:p>
            <a:r>
              <a:rPr lang="en-US" sz="4400" b="1" dirty="0">
                <a:latin typeface="Arial" panose="020B0604020202020204" pitchFamily="34" charset="0"/>
                <a:cs typeface="Arial" panose="020B0604020202020204" pitchFamily="34" charset="0"/>
              </a:rPr>
              <a:t>Criterion 4:Teaching and Learning- Evaluation and Improvement </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EAF9C60-F94F-4E35-A014-2B1204252010}"/>
              </a:ext>
            </a:extLst>
          </p:cNvPr>
          <p:cNvSpPr>
            <a:spLocks noGrp="1"/>
          </p:cNvSpPr>
          <p:nvPr>
            <p:ph type="subTitle" idx="1"/>
          </p:nvPr>
        </p:nvSpPr>
        <p:spPr>
          <a:xfrm>
            <a:off x="514954" y="4446638"/>
            <a:ext cx="7752142" cy="1866027"/>
          </a:xfrm>
        </p:spPr>
        <p:txBody>
          <a:bodyPr>
            <a:normAutofit/>
          </a:bodyPr>
          <a:lstStyle/>
          <a:p>
            <a:r>
              <a:rPr lang="en-US" dirty="0">
                <a:latin typeface="Arial" panose="020B0604020202020204" pitchFamily="34" charset="0"/>
                <a:cs typeface="Arial" panose="020B0604020202020204" pitchFamily="34" charset="0"/>
              </a:rPr>
              <a:t>Wednesday, January 24, 2024</a:t>
            </a:r>
          </a:p>
          <a:p>
            <a:r>
              <a:rPr lang="en-US" dirty="0">
                <a:latin typeface="Arial" panose="020B0604020202020204" pitchFamily="34" charset="0"/>
                <a:cs typeface="Arial" panose="020B0604020202020204" pitchFamily="34" charset="0"/>
              </a:rPr>
              <a:t>Melissa Ramirez, Director of Institutional Effectiveness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Doug Mead, Director of Institutional Research</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0484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36FD1-D58D-4CC5-8374-C7E26DEFB4E5}"/>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HLC Criteria for Accreditation</a:t>
            </a:r>
          </a:p>
        </p:txBody>
      </p:sp>
      <p:sp>
        <p:nvSpPr>
          <p:cNvPr id="3" name="Content Placeholder 2">
            <a:extLst>
              <a:ext uri="{FF2B5EF4-FFF2-40B4-BE49-F238E27FC236}">
                <a16:creationId xmlns:a16="http://schemas.microsoft.com/office/drawing/2014/main" id="{DD9BF2C0-011A-4612-A0B5-5E62CFEEA10B}"/>
              </a:ext>
            </a:extLst>
          </p:cNvPr>
          <p:cNvSpPr>
            <a:spLocks noGrp="1"/>
          </p:cNvSpPr>
          <p:nvPr>
            <p:ph idx="1"/>
          </p:nvPr>
        </p:nvSpPr>
        <p:spPr/>
        <p:txBody>
          <a:bodyPr>
            <a:normAutofit lnSpcReduction="10000"/>
          </a:bodyPr>
          <a:lstStyle/>
          <a:p>
            <a:pPr marL="514350" indent="-514350">
              <a:buAutoNum type="arabicPeriod"/>
            </a:pPr>
            <a:r>
              <a:rPr lang="en-US" dirty="0">
                <a:latin typeface="Arial" panose="020B0604020202020204" pitchFamily="34" charset="0"/>
                <a:cs typeface="Arial" panose="020B0604020202020204" pitchFamily="34" charset="0"/>
              </a:rPr>
              <a:t>Mission</a:t>
            </a:r>
          </a:p>
          <a:p>
            <a:pPr marL="514350" indent="-514350">
              <a:buAutoNum type="arabicPeriod"/>
            </a:pPr>
            <a:r>
              <a:rPr lang="en-US" dirty="0">
                <a:latin typeface="Arial" panose="020B0604020202020204" pitchFamily="34" charset="0"/>
                <a:cs typeface="Arial" panose="020B0604020202020204" pitchFamily="34" charset="0"/>
              </a:rPr>
              <a:t>Integrity: Ethical and Responsible Conduct</a:t>
            </a:r>
          </a:p>
          <a:p>
            <a:pPr marL="514350" indent="-514350">
              <a:buAutoNum type="arabicPeriod"/>
            </a:pPr>
            <a:r>
              <a:rPr lang="en-US" dirty="0">
                <a:latin typeface="Arial" panose="020B0604020202020204" pitchFamily="34" charset="0"/>
                <a:cs typeface="Arial" panose="020B0604020202020204" pitchFamily="34" charset="0"/>
              </a:rPr>
              <a:t>Teaching and Learning: Quality, Resources and Support</a:t>
            </a:r>
          </a:p>
          <a:p>
            <a:pPr marL="514350" indent="-514350">
              <a:buAutoNum type="arabicPeriod"/>
            </a:pPr>
            <a:r>
              <a:rPr lang="en-US" dirty="0">
                <a:latin typeface="Arial" panose="020B0604020202020204" pitchFamily="34" charset="0"/>
                <a:cs typeface="Arial" panose="020B0604020202020204" pitchFamily="34" charset="0"/>
              </a:rPr>
              <a:t>Teaching and Learning: Evaluation and Improvement</a:t>
            </a:r>
          </a:p>
          <a:p>
            <a:pPr marL="514350" indent="-514350">
              <a:buAutoNum type="arabicPeriod"/>
            </a:pPr>
            <a:r>
              <a:rPr lang="en-US" dirty="0">
                <a:latin typeface="Arial" panose="020B0604020202020204" pitchFamily="34" charset="0"/>
                <a:cs typeface="Arial" panose="020B0604020202020204" pitchFamily="34" charset="0"/>
              </a:rPr>
              <a:t>Resources, Planning and Institutional Effectiveness</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0" indent="0">
              <a:buNone/>
            </a:pPr>
            <a:r>
              <a:rPr lang="en-US" sz="1800" i="1" dirty="0">
                <a:latin typeface="Arial" panose="020B0604020202020204" pitchFamily="34" charset="0"/>
                <a:cs typeface="Arial" panose="020B0604020202020204" pitchFamily="34" charset="0"/>
              </a:rPr>
              <a:t>Each Criterion has Core Components and Sub-Components</a:t>
            </a:r>
          </a:p>
          <a:p>
            <a:endParaRPr lang="en-US" dirty="0"/>
          </a:p>
        </p:txBody>
      </p:sp>
    </p:spTree>
    <p:extLst>
      <p:ext uri="{BB962C8B-B14F-4D97-AF65-F5344CB8AC3E}">
        <p14:creationId xmlns:p14="http://schemas.microsoft.com/office/powerpoint/2010/main" val="4119701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7B28B-4C57-4E57-810D-083E109D6C80}"/>
              </a:ext>
            </a:extLst>
          </p:cNvPr>
          <p:cNvSpPr>
            <a:spLocks noGrp="1"/>
          </p:cNvSpPr>
          <p:nvPr>
            <p:ph type="title"/>
          </p:nvPr>
        </p:nvSpPr>
        <p:spPr>
          <a:xfrm>
            <a:off x="628650" y="571314"/>
            <a:ext cx="7886700" cy="1533531"/>
          </a:xfrm>
        </p:spPr>
        <p:txBody>
          <a:bodyPr>
            <a:normAutofit fontScale="90000"/>
          </a:bodyPr>
          <a:lstStyle/>
          <a:p>
            <a:r>
              <a:rPr lang="en-US" dirty="0">
                <a:latin typeface="Arial" panose="020B0604020202020204" pitchFamily="34" charset="0"/>
                <a:cs typeface="Arial" panose="020B0604020202020204" pitchFamily="34" charset="0"/>
              </a:rPr>
              <a:t>Criterion 4: Teaching and Learning: Evaluation and Improvement</a:t>
            </a:r>
          </a:p>
        </p:txBody>
      </p:sp>
      <p:sp>
        <p:nvSpPr>
          <p:cNvPr id="3" name="Content Placeholder 2">
            <a:extLst>
              <a:ext uri="{FF2B5EF4-FFF2-40B4-BE49-F238E27FC236}">
                <a16:creationId xmlns:a16="http://schemas.microsoft.com/office/drawing/2014/main" id="{8208E0AC-C012-4190-B76A-98A703EC899B}"/>
              </a:ext>
            </a:extLst>
          </p:cNvPr>
          <p:cNvSpPr>
            <a:spLocks noGrp="1"/>
          </p:cNvSpPr>
          <p:nvPr>
            <p:ph idx="1"/>
          </p:nvPr>
        </p:nvSpPr>
        <p:spPr>
          <a:xfrm>
            <a:off x="628650" y="2571750"/>
            <a:ext cx="7886700" cy="3174355"/>
          </a:xfrm>
        </p:spPr>
        <p:txBody>
          <a:bodyPr>
            <a:normAutofit fontScale="92500" lnSpcReduction="20000"/>
          </a:bodyPr>
          <a:lstStyle/>
          <a:p>
            <a:pPr marL="0" indent="0">
              <a:buNone/>
            </a:pPr>
            <a:r>
              <a:rPr lang="en-US" sz="3600" dirty="0">
                <a:latin typeface="Arial" panose="020B0604020202020204" pitchFamily="34" charset="0"/>
                <a:cs typeface="Arial" panose="020B0604020202020204" pitchFamily="34" charset="0"/>
              </a:rPr>
              <a:t>The institution demonstrates responsibility for the quality of its educational programs, learning environments, and support services, and it evaluates their effectiveness for student learning through processes designed to promote continuous improvement.</a:t>
            </a:r>
          </a:p>
          <a:p>
            <a:pPr lvl="1"/>
            <a:endParaRPr lang="en-US" dirty="0"/>
          </a:p>
        </p:txBody>
      </p:sp>
    </p:spTree>
    <p:extLst>
      <p:ext uri="{BB962C8B-B14F-4D97-AF65-F5344CB8AC3E}">
        <p14:creationId xmlns:p14="http://schemas.microsoft.com/office/powerpoint/2010/main" val="2234953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E050A-B852-47DC-9A09-11DD710D4012}"/>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Important Dates	</a:t>
            </a:r>
          </a:p>
        </p:txBody>
      </p:sp>
      <p:sp>
        <p:nvSpPr>
          <p:cNvPr id="3" name="Content Placeholder 2">
            <a:extLst>
              <a:ext uri="{FF2B5EF4-FFF2-40B4-BE49-F238E27FC236}">
                <a16:creationId xmlns:a16="http://schemas.microsoft.com/office/drawing/2014/main" id="{A7ECCE98-AD91-4379-9D94-D018AAA9B46A}"/>
              </a:ext>
            </a:extLst>
          </p:cNvPr>
          <p:cNvSpPr>
            <a:spLocks noGrp="1"/>
          </p:cNvSpPr>
          <p:nvPr>
            <p:ph idx="1"/>
          </p:nvPr>
        </p:nvSpPr>
        <p:spPr>
          <a:xfrm>
            <a:off x="628650" y="1454226"/>
            <a:ext cx="7886700" cy="5038647"/>
          </a:xfrm>
        </p:spPr>
        <p:txBody>
          <a:bodyPr>
            <a:noAutofit/>
          </a:bodyPr>
          <a:lstStyle/>
          <a:p>
            <a:r>
              <a:rPr lang="en-US" sz="2400" dirty="0">
                <a:latin typeface="Arial" panose="020B0604020202020204" pitchFamily="34" charset="0"/>
                <a:cs typeface="Arial" panose="020B0604020202020204" pitchFamily="34" charset="0"/>
              </a:rPr>
              <a:t>Student Opinion Survey</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	January 22, 2024 – January 31, 2024</a:t>
            </a:r>
            <a:br>
              <a:rPr lang="en-US" sz="2400"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HLC Information Session </a:t>
            </a:r>
          </a:p>
          <a:p>
            <a:pPr lvl="1"/>
            <a:r>
              <a:rPr lang="en-US" dirty="0">
                <a:latin typeface="Arial" panose="020B0604020202020204" pitchFamily="34" charset="0"/>
                <a:cs typeface="Arial" panose="020B0604020202020204" pitchFamily="34" charset="0"/>
              </a:rPr>
              <a:t>Wednesday, January 31, 2024</a:t>
            </a:r>
          </a:p>
          <a:p>
            <a:pPr lvl="1"/>
            <a:r>
              <a:rPr lang="en-US" dirty="0">
                <a:latin typeface="Arial" panose="020B0604020202020204" pitchFamily="34" charset="0"/>
                <a:cs typeface="Arial" panose="020B0604020202020204" pitchFamily="34" charset="0"/>
              </a:rPr>
              <a:t>Criterion 5: Institutional Effectiveness, Resources and Planning</a:t>
            </a:r>
          </a:p>
          <a:p>
            <a:r>
              <a:rPr lang="en-US" sz="2400" dirty="0">
                <a:latin typeface="Arial" panose="020B0604020202020204" pitchFamily="34" charset="0"/>
                <a:cs typeface="Arial" panose="020B0604020202020204" pitchFamily="34" charset="0"/>
              </a:rPr>
              <a:t>Final Assurance Argument Review Session	</a:t>
            </a:r>
          </a:p>
          <a:p>
            <a:pPr lvl="1"/>
            <a:r>
              <a:rPr lang="en-US" dirty="0">
                <a:latin typeface="Arial" panose="020B0604020202020204" pitchFamily="34" charset="0"/>
                <a:cs typeface="Arial" panose="020B0604020202020204" pitchFamily="34" charset="0"/>
              </a:rPr>
              <a:t>Wednesday, February 6, 2024</a:t>
            </a:r>
          </a:p>
          <a:p>
            <a:pPr lvl="1"/>
            <a:endParaRPr lang="en-US" dirty="0">
              <a:latin typeface="Arial" panose="020B0604020202020204" pitchFamily="34" charset="0"/>
              <a:cs typeface="Arial" panose="020B0604020202020204" pitchFamily="34" charset="0"/>
            </a:endParaRPr>
          </a:p>
          <a:p>
            <a:pPr marL="0" lvl="1" indent="457200"/>
            <a:r>
              <a:rPr lang="en-US" dirty="0">
                <a:latin typeface="Arial" panose="020B0604020202020204" pitchFamily="34" charset="0"/>
                <a:cs typeface="Arial" panose="020B0604020202020204" pitchFamily="34" charset="0"/>
              </a:rPr>
              <a:t>Final Campus Preparation for the HLC Visit</a:t>
            </a:r>
          </a:p>
          <a:p>
            <a:pPr marL="457200" lvl="2" indent="457200"/>
            <a:r>
              <a:rPr lang="en-US" sz="2400" dirty="0">
                <a:latin typeface="Arial" panose="020B0604020202020204" pitchFamily="34" charset="0"/>
                <a:cs typeface="Arial" panose="020B0604020202020204" pitchFamily="34" charset="0"/>
              </a:rPr>
              <a:t>Wednesday, March 6, 2024</a:t>
            </a:r>
          </a:p>
        </p:txBody>
      </p:sp>
    </p:spTree>
    <p:extLst>
      <p:ext uri="{BB962C8B-B14F-4D97-AF65-F5344CB8AC3E}">
        <p14:creationId xmlns:p14="http://schemas.microsoft.com/office/powerpoint/2010/main" val="9780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875BF-AA16-4103-B395-5C1897C9A67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Faculty Panel </a:t>
            </a:r>
            <a:endParaRPr lang="en-US" dirty="0"/>
          </a:p>
        </p:txBody>
      </p:sp>
      <p:sp>
        <p:nvSpPr>
          <p:cNvPr id="3" name="Content Placeholder 2">
            <a:extLst>
              <a:ext uri="{FF2B5EF4-FFF2-40B4-BE49-F238E27FC236}">
                <a16:creationId xmlns:a16="http://schemas.microsoft.com/office/drawing/2014/main" id="{3DE4FDE7-28D0-493C-A0DE-EFC9D84BF75B}"/>
              </a:ext>
            </a:extLst>
          </p:cNvPr>
          <p:cNvSpPr>
            <a:spLocks noGrp="1"/>
          </p:cNvSpPr>
          <p:nvPr>
            <p:ph idx="1"/>
          </p:nvPr>
        </p:nvSpPr>
        <p:spPr/>
        <p:txBody>
          <a:bodyPr/>
          <a:lstStyle/>
          <a:p>
            <a:pPr marL="0" indent="0">
              <a:buNone/>
            </a:pPr>
            <a:r>
              <a:rPr lang="en-US" sz="3600" dirty="0">
                <a:latin typeface="Arial" panose="020B0604020202020204" pitchFamily="34" charset="0"/>
                <a:cs typeface="Arial" panose="020B0604020202020204" pitchFamily="34" charset="0"/>
              </a:rPr>
              <a:t>Chelle Younker</a:t>
            </a:r>
          </a:p>
          <a:p>
            <a:pPr marL="0" indent="0">
              <a:buNone/>
            </a:pPr>
            <a:r>
              <a:rPr lang="en-US" sz="3600" dirty="0">
                <a:latin typeface="Arial" panose="020B0604020202020204" pitchFamily="34" charset="0"/>
                <a:cs typeface="Arial" panose="020B0604020202020204" pitchFamily="34" charset="0"/>
              </a:rPr>
              <a:t>Johnathan Baker</a:t>
            </a:r>
          </a:p>
          <a:p>
            <a:pPr marL="0" indent="0">
              <a:buNone/>
            </a:pPr>
            <a:r>
              <a:rPr lang="en-US" sz="3600" dirty="0">
                <a:latin typeface="Arial" panose="020B0604020202020204" pitchFamily="34" charset="0"/>
                <a:cs typeface="Arial" panose="020B0604020202020204" pitchFamily="34" charset="0"/>
              </a:rPr>
              <a:t>Jim Webber</a:t>
            </a:r>
          </a:p>
          <a:p>
            <a:pPr marL="0" indent="0">
              <a:buNone/>
            </a:pPr>
            <a:r>
              <a:rPr lang="en-US" sz="3600" dirty="0">
                <a:latin typeface="Arial" panose="020B0604020202020204" pitchFamily="34" charset="0"/>
                <a:cs typeface="Arial" panose="020B0604020202020204" pitchFamily="34" charset="0"/>
              </a:rPr>
              <a:t>Julie Pry</a:t>
            </a:r>
          </a:p>
          <a:p>
            <a:pPr marL="0" indent="0">
              <a:buNone/>
            </a:pPr>
            <a:r>
              <a:rPr lang="en-US" sz="3600" dirty="0">
                <a:latin typeface="Arial" panose="020B0604020202020204" pitchFamily="34" charset="0"/>
                <a:cs typeface="Arial" panose="020B0604020202020204" pitchFamily="34" charset="0"/>
              </a:rPr>
              <a:t>Johanna Mackey</a:t>
            </a:r>
          </a:p>
          <a:p>
            <a:pPr marL="0" indent="0">
              <a:buNone/>
            </a:pPr>
            <a:r>
              <a:rPr lang="en-US" sz="3600" dirty="0">
                <a:latin typeface="Arial" panose="020B0604020202020204" pitchFamily="34" charset="0"/>
                <a:cs typeface="Arial" panose="020B0604020202020204" pitchFamily="34" charset="0"/>
              </a:rPr>
              <a:t>Ryan Weaver</a:t>
            </a:r>
            <a:endParaRPr lang="en-US" dirty="0"/>
          </a:p>
        </p:txBody>
      </p:sp>
    </p:spTree>
    <p:extLst>
      <p:ext uri="{BB962C8B-B14F-4D97-AF65-F5344CB8AC3E}">
        <p14:creationId xmlns:p14="http://schemas.microsoft.com/office/powerpoint/2010/main" val="4257917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340AD-AE87-43F4-B0DB-06A2B34C2B00}"/>
              </a:ext>
            </a:extLst>
          </p:cNvPr>
          <p:cNvSpPr>
            <a:spLocks noGrp="1"/>
          </p:cNvSpPr>
          <p:nvPr>
            <p:ph type="title"/>
          </p:nvPr>
        </p:nvSpPr>
        <p:spPr>
          <a:xfrm>
            <a:off x="551012" y="158092"/>
            <a:ext cx="8325569" cy="1325563"/>
          </a:xfrm>
        </p:spPr>
        <p:txBody>
          <a:bodyPr>
            <a:normAutofit/>
          </a:bodyPr>
          <a:lstStyle/>
          <a:p>
            <a:r>
              <a:rPr lang="en-US" sz="4000" dirty="0">
                <a:latin typeface="Arial" panose="020B0604020202020204" pitchFamily="34" charset="0"/>
                <a:cs typeface="Arial" panose="020B0604020202020204" pitchFamily="34" charset="0"/>
              </a:rPr>
              <a:t>TSCC General Learning Outcomes</a:t>
            </a:r>
          </a:p>
        </p:txBody>
      </p:sp>
      <p:sp>
        <p:nvSpPr>
          <p:cNvPr id="3" name="Content Placeholder 2">
            <a:extLst>
              <a:ext uri="{FF2B5EF4-FFF2-40B4-BE49-F238E27FC236}">
                <a16:creationId xmlns:a16="http://schemas.microsoft.com/office/drawing/2014/main" id="{53931A1F-583A-49B7-91F2-0BD4E164D2C4}"/>
              </a:ext>
            </a:extLst>
          </p:cNvPr>
          <p:cNvSpPr>
            <a:spLocks noGrp="1"/>
          </p:cNvSpPr>
          <p:nvPr>
            <p:ph idx="1"/>
          </p:nvPr>
        </p:nvSpPr>
        <p:spPr>
          <a:xfrm>
            <a:off x="189782" y="1630392"/>
            <a:ext cx="8824822" cy="4862481"/>
          </a:xfrm>
        </p:spPr>
        <p:txBody>
          <a:bodyPr>
            <a:normAutofit fontScale="92500"/>
          </a:bodyPr>
          <a:lstStyle/>
          <a:p>
            <a:pPr marL="0" lvl="0" indent="0">
              <a:buNone/>
            </a:pPr>
            <a:r>
              <a:rPr lang="en-US" dirty="0">
                <a:latin typeface="Arial" panose="020B0604020202020204" pitchFamily="34" charset="0"/>
                <a:cs typeface="Arial" panose="020B0604020202020204" pitchFamily="34" charset="0"/>
              </a:rPr>
              <a:t>1. Communicate effectively in writing and/or speaking</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2. Evaluate arguments according to the principles of  logic </a:t>
            </a:r>
          </a:p>
          <a:p>
            <a:pPr marL="0" lvl="0" indent="0">
              <a:buNone/>
            </a:pPr>
            <a:r>
              <a:rPr lang="en-US" dirty="0">
                <a:latin typeface="Arial" panose="020B0604020202020204" pitchFamily="34" charset="0"/>
                <a:cs typeface="Arial" panose="020B0604020202020204" pitchFamily="34" charset="0"/>
              </a:rPr>
              <a:t>3. Demonstrate understanding of cultural differences and ability to work effectively in a culturally diverse, global society</a:t>
            </a:r>
          </a:p>
          <a:p>
            <a:pPr marL="0" lvl="0" indent="0">
              <a:buNone/>
            </a:pPr>
            <a:r>
              <a:rPr lang="en-US" dirty="0">
                <a:latin typeface="Arial" panose="020B0604020202020204" pitchFamily="34" charset="0"/>
                <a:cs typeface="Arial" panose="020B0604020202020204" pitchFamily="34" charset="0"/>
              </a:rPr>
              <a:t>4. Employ the methods of inquiry and research commonly used in the Natural Sciences, the Social Sciences, Mathematics, the Arts, and the Humanities</a:t>
            </a:r>
          </a:p>
          <a:p>
            <a:pPr marL="0" lvl="0" indent="0">
              <a:buNone/>
            </a:pPr>
            <a:r>
              <a:rPr lang="en-US" dirty="0">
                <a:latin typeface="Arial" panose="020B0604020202020204" pitchFamily="34" charset="0"/>
                <a:cs typeface="Arial" panose="020B0604020202020204" pitchFamily="34" charset="0"/>
              </a:rPr>
              <a:t>5. Engage in our democratic society</a:t>
            </a:r>
          </a:p>
          <a:p>
            <a:pPr marL="0" lvl="0" indent="0">
              <a:buNone/>
            </a:pPr>
            <a:r>
              <a:rPr lang="en-US" dirty="0">
                <a:latin typeface="Arial" panose="020B0604020202020204" pitchFamily="34" charset="0"/>
                <a:cs typeface="Arial" panose="020B0604020202020204" pitchFamily="34" charset="0"/>
              </a:rPr>
              <a:t>6. Demonstrate literacy in electronic environments which may include hardware, applications, and/or media</a:t>
            </a:r>
          </a:p>
          <a:p>
            <a:endParaRPr lang="en-US" dirty="0"/>
          </a:p>
        </p:txBody>
      </p:sp>
    </p:spTree>
    <p:extLst>
      <p:ext uri="{BB962C8B-B14F-4D97-AF65-F5344CB8AC3E}">
        <p14:creationId xmlns:p14="http://schemas.microsoft.com/office/powerpoint/2010/main" val="2204706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24B39-65ED-4293-8D86-E3FA1027CB2F}"/>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Assessment Highlights</a:t>
            </a:r>
          </a:p>
        </p:txBody>
      </p:sp>
      <p:sp>
        <p:nvSpPr>
          <p:cNvPr id="3" name="Content Placeholder 2">
            <a:extLst>
              <a:ext uri="{FF2B5EF4-FFF2-40B4-BE49-F238E27FC236}">
                <a16:creationId xmlns:a16="http://schemas.microsoft.com/office/drawing/2014/main" id="{A536C4C4-34CD-422E-A597-FFA2A824A63A}"/>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Revised GLO Rubrics</a:t>
            </a:r>
          </a:p>
          <a:p>
            <a:r>
              <a:rPr lang="en-US" dirty="0">
                <a:latin typeface="Arial" panose="020B0604020202020204" pitchFamily="34" charset="0"/>
                <a:cs typeface="Arial" panose="020B0604020202020204" pitchFamily="34" charset="0"/>
              </a:rPr>
              <a:t>Implemented Curriculum Maps</a:t>
            </a:r>
          </a:p>
          <a:p>
            <a:r>
              <a:rPr lang="en-US" dirty="0">
                <a:latin typeface="Arial" panose="020B0604020202020204" pitchFamily="34" charset="0"/>
                <a:cs typeface="Arial" panose="020B0604020202020204" pitchFamily="34" charset="0"/>
              </a:rPr>
              <a:t>Analyze GLO Results</a:t>
            </a:r>
          </a:p>
          <a:p>
            <a:r>
              <a:rPr lang="en-US" dirty="0">
                <a:latin typeface="Arial" panose="020B0604020202020204" pitchFamily="34" charset="0"/>
                <a:cs typeface="Arial" panose="020B0604020202020204" pitchFamily="34" charset="0"/>
              </a:rPr>
              <a:t>Canvas Assessment Training Course</a:t>
            </a:r>
          </a:p>
          <a:p>
            <a:r>
              <a:rPr lang="en-US" dirty="0">
                <a:latin typeface="Arial" panose="020B0604020202020204" pitchFamily="34" charset="0"/>
                <a:cs typeface="Arial" panose="020B0604020202020204" pitchFamily="34" charset="0"/>
              </a:rPr>
              <a:t>Assessment Training Sessions</a:t>
            </a:r>
          </a:p>
          <a:p>
            <a:r>
              <a:rPr lang="en-US" dirty="0">
                <a:latin typeface="Arial" panose="020B0604020202020204" pitchFamily="34" charset="0"/>
                <a:cs typeface="Arial" panose="020B0604020202020204" pitchFamily="34" charset="0"/>
              </a:rPr>
              <a:t>HLC Assessment Academy</a:t>
            </a:r>
          </a:p>
          <a:p>
            <a:pPr lvl="1"/>
            <a:r>
              <a:rPr lang="en-US" dirty="0">
                <a:latin typeface="Arial" panose="020B0604020202020204" pitchFamily="34" charset="0"/>
                <a:cs typeface="Arial" panose="020B0604020202020204" pitchFamily="34" charset="0"/>
              </a:rPr>
              <a:t>Program Learning Outcomes – PLO maps</a:t>
            </a:r>
          </a:p>
          <a:p>
            <a:pPr lvl="1"/>
            <a:r>
              <a:rPr lang="en-US" dirty="0">
                <a:latin typeface="Arial" panose="020B0604020202020204" pitchFamily="34" charset="0"/>
                <a:cs typeface="Arial" panose="020B0604020202020204" pitchFamily="34" charset="0"/>
              </a:rPr>
              <a:t>Co-curricular Assessment</a:t>
            </a:r>
          </a:p>
          <a:p>
            <a:endParaRPr lang="en-US" dirty="0"/>
          </a:p>
        </p:txBody>
      </p:sp>
    </p:spTree>
    <p:extLst>
      <p:ext uri="{BB962C8B-B14F-4D97-AF65-F5344CB8AC3E}">
        <p14:creationId xmlns:p14="http://schemas.microsoft.com/office/powerpoint/2010/main" val="4213725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31C45-8641-4EBD-AD21-7233228D5ACC}"/>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Questions?</a:t>
            </a:r>
          </a:p>
        </p:txBody>
      </p:sp>
      <p:pic>
        <p:nvPicPr>
          <p:cNvPr id="4" name="Content Placeholder 3" descr="Logo&#10;&#10;Description automatically generated with medium confidence">
            <a:extLst>
              <a:ext uri="{FF2B5EF4-FFF2-40B4-BE49-F238E27FC236}">
                <a16:creationId xmlns:a16="http://schemas.microsoft.com/office/drawing/2014/main" id="{B141977C-0E57-4278-8B10-CA4F7683451B}"/>
              </a:ext>
            </a:extLst>
          </p:cNvPr>
          <p:cNvPicPr>
            <a:picLocks noGrp="1" noChangeAspect="1"/>
          </p:cNvPicPr>
          <p:nvPr>
            <p:ph idx="1"/>
          </p:nvPr>
        </p:nvPicPr>
        <p:blipFill>
          <a:blip r:embed="rId3"/>
          <a:stretch>
            <a:fillRect/>
          </a:stretch>
        </p:blipFill>
        <p:spPr>
          <a:xfrm>
            <a:off x="2914650" y="2543175"/>
            <a:ext cx="3038475" cy="2095499"/>
          </a:xfrm>
          <a:prstGeom prst="rect">
            <a:avLst/>
          </a:prstGeom>
        </p:spPr>
      </p:pic>
    </p:spTree>
    <p:extLst>
      <p:ext uri="{BB962C8B-B14F-4D97-AF65-F5344CB8AC3E}">
        <p14:creationId xmlns:p14="http://schemas.microsoft.com/office/powerpoint/2010/main" val="97219070"/>
      </p:ext>
    </p:extLst>
  </p:cSld>
  <p:clrMapOvr>
    <a:masterClrMapping/>
  </p:clrMapOvr>
</p:sld>
</file>

<file path=ppt/theme/theme1.xml><?xml version="1.0" encoding="utf-8"?>
<a:theme xmlns:a="http://schemas.openxmlformats.org/drawingml/2006/main" name="Opening &amp; Closing">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rra Theme 1">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E4AD8B60-F16B-47DB-B8D2-CA8C03283179}"/>
    </a:ext>
  </a:extLst>
</a:theme>
</file>

<file path=ppt/theme/theme3.xml><?xml version="1.0" encoding="utf-8"?>
<a:theme xmlns:a="http://schemas.openxmlformats.org/drawingml/2006/main" name="Terra Theme 2">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D58F261A-13BB-4577-9736-7EE9EE414AE6}"/>
    </a:ext>
  </a:extLst>
</a:theme>
</file>

<file path=ppt/theme/theme4.xml><?xml version="1.0" encoding="utf-8"?>
<a:theme xmlns:a="http://schemas.openxmlformats.org/drawingml/2006/main" name="Terra Theme 3">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D917C62C-A762-40B6-8453-117BE72CB840}"/>
    </a:ext>
  </a:extLst>
</a:theme>
</file>

<file path=ppt/theme/theme5.xml><?xml version="1.0" encoding="utf-8"?>
<a:theme xmlns:a="http://schemas.openxmlformats.org/drawingml/2006/main" name="Terra Theme 4">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337AEAF8-8259-4D30-94DF-F03B23438D21}"/>
    </a:ext>
  </a:extLst>
</a:theme>
</file>

<file path=ppt/theme/theme6.xml><?xml version="1.0" encoding="utf-8"?>
<a:theme xmlns:a="http://schemas.openxmlformats.org/drawingml/2006/main" name="Terra Theme 6">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D6490F8B-B6A2-47D0-8617-D8F6E6955E44}"/>
    </a:ext>
  </a:extLst>
</a:theme>
</file>

<file path=ppt/theme/theme7.xml><?xml version="1.0" encoding="utf-8"?>
<a:theme xmlns:a="http://schemas.openxmlformats.org/drawingml/2006/main" name="Terra Theme 7">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EAAD9CE4-8D37-4CFC-B37A-DBB62958AE4C}"/>
    </a:ext>
  </a:extLst>
</a:theme>
</file>

<file path=ppt/theme/theme8.xml><?xml version="1.0" encoding="utf-8"?>
<a:theme xmlns:a="http://schemas.openxmlformats.org/drawingml/2006/main" name="Terra Theme 8">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57887BFC-87A9-40E1-BC6A-E47E64B64A97}"/>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38A95727AD50419D203801D706ADC2" ma:contentTypeVersion="13" ma:contentTypeDescription="Create a new document." ma:contentTypeScope="" ma:versionID="d47bab999988f1b1b64873151f2b0c7b">
  <xsd:schema xmlns:xsd="http://www.w3.org/2001/XMLSchema" xmlns:xs="http://www.w3.org/2001/XMLSchema" xmlns:p="http://schemas.microsoft.com/office/2006/metadata/properties" xmlns:ns3="cb4fc2a8-adf5-4e76-a0f6-772a3424dbd7" xmlns:ns4="54038cfc-4392-47f0-a24a-9fe302730320" targetNamespace="http://schemas.microsoft.com/office/2006/metadata/properties" ma:root="true" ma:fieldsID="c695f56c6841cc2f2a3d0ccfea0baca8" ns3:_="" ns4:_="">
    <xsd:import namespace="cb4fc2a8-adf5-4e76-a0f6-772a3424dbd7"/>
    <xsd:import namespace="54038cfc-4392-47f0-a24a-9fe30273032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4fc2a8-adf5-4e76-a0f6-772a3424db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4038cfc-4392-47f0-a24a-9fe30273032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B63911-B74A-4E20-BC3D-CD43BE5BCC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4fc2a8-adf5-4e76-a0f6-772a3424dbd7"/>
    <ds:schemaRef ds:uri="54038cfc-4392-47f0-a24a-9fe302730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FB1582B-FF24-41B9-BC1E-BBAB528CBBED}">
  <ds:schemaRefs>
    <ds:schemaRef ds:uri="http://schemas.openxmlformats.org/package/2006/metadata/core-properties"/>
    <ds:schemaRef ds:uri="http://purl.org/dc/dcmitype/"/>
    <ds:schemaRef ds:uri="http://schemas.microsoft.com/office/2006/documentManagement/types"/>
    <ds:schemaRef ds:uri="http://purl.org/dc/elements/1.1/"/>
    <ds:schemaRef ds:uri="http://purl.org/dc/terms/"/>
    <ds:schemaRef ds:uri="http://schemas.microsoft.com/office/infopath/2007/PartnerControls"/>
    <ds:schemaRef ds:uri="54038cfc-4392-47f0-a24a-9fe302730320"/>
    <ds:schemaRef ds:uri="cb4fc2a8-adf5-4e76-a0f6-772a3424dbd7"/>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F7EF7FB2-9537-479D-8139-6B316DF6C9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Presentation1</Template>
  <TotalTime>141718</TotalTime>
  <Words>176</Words>
  <Application>Microsoft Office PowerPoint</Application>
  <PresentationFormat>On-screen Show (4:3)</PresentationFormat>
  <Paragraphs>51</Paragraphs>
  <Slides>8</Slides>
  <Notes>3</Notes>
  <HiddenSlides>0</HiddenSlides>
  <MMClips>0</MMClips>
  <ScaleCrop>false</ScaleCrop>
  <HeadingPairs>
    <vt:vector size="6" baseType="variant">
      <vt:variant>
        <vt:lpstr>Fonts Used</vt:lpstr>
      </vt:variant>
      <vt:variant>
        <vt:i4>3</vt:i4>
      </vt:variant>
      <vt:variant>
        <vt:lpstr>Theme</vt:lpstr>
      </vt:variant>
      <vt:variant>
        <vt:i4>8</vt:i4>
      </vt:variant>
      <vt:variant>
        <vt:lpstr>Slide Titles</vt:lpstr>
      </vt:variant>
      <vt:variant>
        <vt:i4>8</vt:i4>
      </vt:variant>
    </vt:vector>
  </HeadingPairs>
  <TitlesOfParts>
    <vt:vector size="19" baseType="lpstr">
      <vt:lpstr>Arial</vt:lpstr>
      <vt:lpstr>Calibri</vt:lpstr>
      <vt:lpstr>Calibri Light</vt:lpstr>
      <vt:lpstr>Opening &amp; Closing</vt:lpstr>
      <vt:lpstr>Terra Theme 1</vt:lpstr>
      <vt:lpstr>Terra Theme 2</vt:lpstr>
      <vt:lpstr>Terra Theme 3</vt:lpstr>
      <vt:lpstr>Terra Theme 4</vt:lpstr>
      <vt:lpstr>Terra Theme 6</vt:lpstr>
      <vt:lpstr>Terra Theme 7</vt:lpstr>
      <vt:lpstr>Terra Theme 8</vt:lpstr>
      <vt:lpstr>Criterion 4:Teaching and Learning- Evaluation and Improvement </vt:lpstr>
      <vt:lpstr>HLC Criteria for Accreditation</vt:lpstr>
      <vt:lpstr>Criterion 4: Teaching and Learning: Evaluation and Improvement</vt:lpstr>
      <vt:lpstr>Important Dates </vt:lpstr>
      <vt:lpstr>Faculty Panel </vt:lpstr>
      <vt:lpstr>TSCC General Learning Outcomes</vt:lpstr>
      <vt:lpstr>Assessment Highlights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Steinberger, Eric J</dc:creator>
  <cp:lastModifiedBy>Ramirez, Melissa M</cp:lastModifiedBy>
  <cp:revision>230</cp:revision>
  <cp:lastPrinted>2024-01-24T18:30:04Z</cp:lastPrinted>
  <dcterms:created xsi:type="dcterms:W3CDTF">2020-07-17T15:30:53Z</dcterms:created>
  <dcterms:modified xsi:type="dcterms:W3CDTF">2024-01-24T19:51:59Z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0x010100B138A95727AD50419D203801D706ADC2</vt:lpwstr>
  </property>
</Properties>
</file>